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332" r:id="rId5"/>
    <p:sldId id="452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498" r:id="rId16"/>
    <p:sldId id="555" r:id="rId17"/>
    <p:sldId id="556" r:id="rId18"/>
    <p:sldId id="557" r:id="rId19"/>
    <p:sldId id="558" r:id="rId20"/>
    <p:sldId id="559" r:id="rId21"/>
    <p:sldId id="560" r:id="rId22"/>
    <p:sldId id="561" r:id="rId23"/>
    <p:sldId id="562" r:id="rId24"/>
    <p:sldId id="544" r:id="rId25"/>
    <p:sldId id="564" r:id="rId26"/>
    <p:sldId id="565" r:id="rId27"/>
    <p:sldId id="567" r:id="rId28"/>
    <p:sldId id="566" r:id="rId29"/>
    <p:sldId id="568" r:id="rId30"/>
    <p:sldId id="569" r:id="rId31"/>
    <p:sldId id="570" r:id="rId32"/>
    <p:sldId id="545" r:id="rId33"/>
    <p:sldId id="571" r:id="rId34"/>
    <p:sldId id="572" r:id="rId35"/>
    <p:sldId id="573" r:id="rId36"/>
    <p:sldId id="574" r:id="rId37"/>
    <p:sldId id="575" r:id="rId38"/>
    <p:sldId id="576" r:id="rId39"/>
    <p:sldId id="585" r:id="rId40"/>
    <p:sldId id="586" r:id="rId41"/>
    <p:sldId id="423" r:id="rId42"/>
    <p:sldId id="272" r:id="rId43"/>
  </p:sldIdLst>
  <p:sldSz cx="24384000" cy="13716000"/>
  <p:notesSz cx="6858000" cy="9144000"/>
  <p:embeddedFontLst>
    <p:embeddedFont>
      <p:font typeface="OCRB" panose="020B0609020202020204" pitchFamily="49" charset="0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ExtraBold" panose="020B0906030804020204" pitchFamily="34" charset="0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italic r:id="rId54"/>
    </p:embeddedFont>
    <p:embeddedFont>
      <p:font typeface="Open Sans Semibold" panose="020B0706030804020204" pitchFamily="34" charset="0"/>
      <p:regular r:id="rId55"/>
      <p:bold r:id="rId56"/>
      <p:italic r:id="rId57"/>
      <p:boldItalic r:id="rId5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3D14E"/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B9D16B-D791-FE4C-7082-02EBD42AEAB5}" v="9" dt="2023-11-15T14:55:32.5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40" d="100"/>
          <a:sy n="40" d="100"/>
        </p:scale>
        <p:origin x="619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Indra" userId="S::felix.indra@binus.ac.id::9c176177-5e7f-49d1-b711-140cc48a3735" providerId="AD" clId="Web-{CCB9D16B-D791-FE4C-7082-02EBD42AEAB5}"/>
    <pc:docChg chg="modSld">
      <pc:chgData name="Felix Indra" userId="S::felix.indra@binus.ac.id::9c176177-5e7f-49d1-b711-140cc48a3735" providerId="AD" clId="Web-{CCB9D16B-D791-FE4C-7082-02EBD42AEAB5}" dt="2023-11-15T14:55:32.519" v="12" actId="20577"/>
      <pc:docMkLst>
        <pc:docMk/>
      </pc:docMkLst>
      <pc:sldChg chg="modSp">
        <pc:chgData name="Felix Indra" userId="S::felix.indra@binus.ac.id::9c176177-5e7f-49d1-b711-140cc48a3735" providerId="AD" clId="Web-{CCB9D16B-D791-FE4C-7082-02EBD42AEAB5}" dt="2023-11-15T14:55:32.519" v="12" actId="20577"/>
        <pc:sldMkLst>
          <pc:docMk/>
          <pc:sldMk cId="3696846054" sldId="272"/>
        </pc:sldMkLst>
        <pc:spChg chg="mod">
          <ac:chgData name="Felix Indra" userId="S::felix.indra@binus.ac.id::9c176177-5e7f-49d1-b711-140cc48a3735" providerId="AD" clId="Web-{CCB9D16B-D791-FE4C-7082-02EBD42AEAB5}" dt="2023-11-15T14:55:32.519" v="12" actId="20577"/>
          <ac:spMkLst>
            <pc:docMk/>
            <pc:sldMk cId="3696846054" sldId="272"/>
            <ac:spMk id="15" creationId="{FC0F9715-3361-3A3E-A4CD-86B7212916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youssefaboelwafa/clustering-penguins-specie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19-20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Notion of a Cluster can be Ambiguous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B4105-2BA3-4D93-5D70-4A4C84EE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62" y="3838575"/>
            <a:ext cx="15749588" cy="86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54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Notion of a Cluster can be Ambiguous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B483-175D-831B-F484-69212C2B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537" y="3776662"/>
            <a:ext cx="17378363" cy="93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483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Notion of a Cluster can be Ambiguous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7773A-6D8B-4027-5142-8DA3A8DDE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405187"/>
            <a:ext cx="16002000" cy="97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84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3" y="2557980"/>
            <a:ext cx="12054204" cy="11158019"/>
          </a:xfrm>
        </p:spPr>
        <p:txBody>
          <a:bodyPr>
            <a:normAutofit fontScale="92500" lnSpcReduction="20000"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Type of Clustering: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Traditional Clustering algorithms: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Centroid based clustering algorithm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Hierarchy clustering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Fuzzy Theory based clustering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Distribution based clustering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Density based clustering 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Graph theory based clustering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Grid based clustering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Fractal theory clustering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Model based clustering</a:t>
            </a:r>
          </a:p>
          <a:p>
            <a:pPr marL="3302001" lvl="3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302001" lvl="3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ampungan Konten 14">
            <a:extLst>
              <a:ext uri="{FF2B5EF4-FFF2-40B4-BE49-F238E27FC236}">
                <a16:creationId xmlns:a16="http://schemas.microsoft.com/office/drawing/2014/main" id="{F456978B-E779-77B7-E4F6-CB59F879A323}"/>
              </a:ext>
            </a:extLst>
          </p:cNvPr>
          <p:cNvSpPr txBox="1">
            <a:spLocks/>
          </p:cNvSpPr>
          <p:nvPr/>
        </p:nvSpPr>
        <p:spPr>
          <a:xfrm>
            <a:off x="11597801" y="2513437"/>
            <a:ext cx="12054204" cy="1115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054226" lvl="1" indent="-571500" algn="just"/>
            <a:endParaRPr lang="en-ID" sz="4000" dirty="0">
              <a:solidFill>
                <a:schemeClr val="tx1"/>
              </a:solidFill>
              <a:latin typeface="+mj-lt"/>
            </a:endParaRPr>
          </a:p>
          <a:p>
            <a:pPr marL="2054226" lvl="1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Modern Clustering algorithms: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Kernel based clustering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Ensemble based clustering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Swarm Intelligence based clustering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Quantum based clustering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Affinity based clustering 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Density and Distance based clustering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Data Stream based clustering</a:t>
            </a:r>
          </a:p>
          <a:p>
            <a:pPr marL="3302001" lvl="3" indent="-571500" algn="just"/>
            <a:r>
              <a:rPr lang="en-ID" sz="4000" dirty="0">
                <a:solidFill>
                  <a:schemeClr val="tx1"/>
                </a:solidFill>
                <a:latin typeface="+mj-lt"/>
              </a:rPr>
              <a:t>Deep Learning based clustering</a:t>
            </a:r>
          </a:p>
          <a:p>
            <a:pPr marL="3302001" lvl="3" indent="-571500" algn="just"/>
            <a:endParaRPr lang="en-ID" sz="4000" dirty="0">
              <a:solidFill>
                <a:schemeClr val="tx1"/>
              </a:solidFill>
              <a:latin typeface="+mj-lt"/>
            </a:endParaRPr>
          </a:p>
          <a:p>
            <a:pPr marL="3302001" lvl="3" indent="-571500" algn="just"/>
            <a:endParaRPr lang="en-ID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5369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3" y="2557980"/>
            <a:ext cx="12054204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In this session we will focus on: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Centroid based clustering algorithm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Hierarchy clustering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Density based clustering </a:t>
            </a:r>
          </a:p>
          <a:p>
            <a:pPr marL="1482726" lvl="1" indent="0" algn="just"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302001" lvl="3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18631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 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40908243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Centroid-based clustering is a machine learning technique that partitions a dataset into groups of similar data points, known as clusters. This technique uses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centroids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the center of each cluster, to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minimize the sum of the distances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between the data points and their corresponding cluster centroids.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Centroid based clustering algorithms: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K-Means   </a:t>
            </a:r>
            <a:r>
              <a:rPr lang="en-US" sz="4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 This algorithm will be discussed in this session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K-Medoid</a:t>
            </a:r>
          </a:p>
          <a:p>
            <a:pPr marL="2054226" lvl="1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15785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K-means clustering is one of the most used clustering algorithms</a:t>
            </a:r>
          </a:p>
          <a:p>
            <a:pPr marL="2054226" lvl="1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It was designed to cluster numerical data in which each cluster has a center called the mean.</a:t>
            </a:r>
          </a:p>
          <a:p>
            <a:pPr marL="2054226" lvl="1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In this algorithm, the number of clusters </a:t>
            </a:r>
            <a:r>
              <a:rPr lang="en-US" sz="4000" b="1" dirty="0">
                <a:solidFill>
                  <a:schemeClr val="tx1"/>
                </a:solidFill>
                <a:latin typeface="+mj-lt"/>
              </a:rPr>
              <a:t>k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is assumed </a:t>
            </a:r>
            <a:r>
              <a:rPr lang="en-US" sz="4000" b="1" dirty="0">
                <a:solidFill>
                  <a:schemeClr val="tx1"/>
                </a:solidFill>
                <a:latin typeface="+mj-lt"/>
              </a:rPr>
              <a:t>to be fixed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292916" y="1574175"/>
            <a:ext cx="19716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K-Means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06522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Algorithm of K-Means Clustering:</a:t>
            </a:r>
          </a:p>
          <a:p>
            <a:pPr marL="2633663" lvl="2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292916" y="1574175"/>
            <a:ext cx="19716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K-Means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7E372-47A8-FA01-A52C-80A51CC5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84" y="4488996"/>
            <a:ext cx="19919631" cy="57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3843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2054226" lvl="1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633663" lvl="2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292916" y="1574175"/>
            <a:ext cx="19716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K-Means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1D514-E70C-1F60-44A3-A8695A1E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800350"/>
            <a:ext cx="17907000" cy="106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18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There are two methods to find the optimal K in K-Means: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Elbow Method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Silhouette Method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240017" y="1700912"/>
            <a:ext cx="501098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How to Find optimal k?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795787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 The elbow method is a heuristic used in determining the number of clusters in a data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elbow method runs k-means clustering (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kmeans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number of clusters) on the dataset for a range of values of k 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 We plot mean distance and look for the elbow point where the rate of decrease shifts.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685656" y="1700912"/>
            <a:ext cx="41197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Elbow Method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098" name="Picture 2" descr="Elbow Method to Find the Optimal Number of Clusters in K-Means">
            <a:extLst>
              <a:ext uri="{FF2B5EF4-FFF2-40B4-BE49-F238E27FC236}">
                <a16:creationId xmlns:a16="http://schemas.microsoft.com/office/drawing/2014/main" id="{027B26B3-6B5F-8483-70A9-702322CE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86" y="7191374"/>
            <a:ext cx="9744564" cy="627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60E9E-2937-7CC7-41DB-2D67D14FBBCA}"/>
              </a:ext>
            </a:extLst>
          </p:cNvPr>
          <p:cNvSpPr txBox="1"/>
          <p:nvPr/>
        </p:nvSpPr>
        <p:spPr>
          <a:xfrm>
            <a:off x="16225909" y="9146453"/>
            <a:ext cx="606728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Based on the picture, it can be determined that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optimal K of the elbow method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is K = 5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138906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 The silhouette coefficient or silhouette score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kmeans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is a measure of how similar a data point is within-cluster (cohesion) compared to other clusters (separation).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equation for calculating the silhouette coefﬁcient for a particular data point:</a:t>
            </a:r>
          </a:p>
          <a:p>
            <a:pPr marL="2633663" lvl="2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633663" lvl="2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881438" lvl="4" indent="-571500" algn="just">
              <a:spcBef>
                <a:spcPts val="6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S(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is the silhouette coefficient of the data point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3881438" lvl="4" indent="-571500" algn="just">
              <a:spcBef>
                <a:spcPts val="6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a(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is the average distance between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and all the other data points in the cluster to which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belongs.</a:t>
            </a:r>
          </a:p>
          <a:p>
            <a:pPr marL="3881438" lvl="4" indent="-571500" algn="just">
              <a:spcBef>
                <a:spcPts val="6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b(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is the average distance from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to all clusters to which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does not belong.</a:t>
            </a:r>
          </a:p>
          <a:p>
            <a:pPr marL="3881438" lvl="4" indent="-571500" algn="just">
              <a:spcBef>
                <a:spcPts val="6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633663" lvl="2" indent="-571500" algn="just">
              <a:spcBef>
                <a:spcPts val="6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then calculate the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average_silhouette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for every k. and  plot the graph between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average_silhouette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and 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240017" y="1700912"/>
            <a:ext cx="40876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Silhouette Method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22ACE67-0853-26C0-A36A-011BB678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38" y="5257800"/>
            <a:ext cx="72485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D672EAB-DC58-1FA1-BE94-FF244EEB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12580543"/>
            <a:ext cx="106489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6136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Centroid Based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16139-E6BD-47DB-3B05-64BA10E48090}"/>
              </a:ext>
            </a:extLst>
          </p:cNvPr>
          <p:cNvSpPr txBox="1"/>
          <p:nvPr/>
        </p:nvSpPr>
        <p:spPr>
          <a:xfrm>
            <a:off x="4240017" y="1700912"/>
            <a:ext cx="40876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Silhouette Method</a:t>
            </a:r>
            <a:endParaRPr kumimoji="0" lang="en-ID" sz="360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CC2EC-9AD7-1FD4-CFCA-6B3CCE4309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887450" y="5156068"/>
            <a:ext cx="8477250" cy="45222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+mj-lt"/>
              </a:rPr>
              <a:t>We see that the </a:t>
            </a:r>
            <a:r>
              <a:rPr lang="en-US" sz="3600" b="1" i="0" dirty="0">
                <a:solidFill>
                  <a:srgbClr val="00B0F0"/>
                </a:solidFill>
                <a:effectLst/>
                <a:latin typeface="+mj-lt"/>
              </a:rPr>
              <a:t>silhouette score is maximized</a:t>
            </a:r>
            <a:r>
              <a:rPr lang="en-US" sz="3600" b="1" i="0" dirty="0">
                <a:solidFill>
                  <a:srgbClr val="222222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222222"/>
                </a:solidFill>
                <a:effectLst/>
                <a:latin typeface="+mj-lt"/>
              </a:rPr>
              <a:t>at k = 3. So, we will take 3 clusters.</a:t>
            </a:r>
            <a:endParaRPr lang="en-ID" sz="3600" dirty="0">
              <a:latin typeface="+mj-lt"/>
            </a:endParaRPr>
          </a:p>
        </p:txBody>
      </p:sp>
      <p:pic>
        <p:nvPicPr>
          <p:cNvPr id="6146" name="Picture 2" descr="K-Mean silhouette score">
            <a:extLst>
              <a:ext uri="{FF2B5EF4-FFF2-40B4-BE49-F238E27FC236}">
                <a16:creationId xmlns:a16="http://schemas.microsoft.com/office/drawing/2014/main" id="{F9AD6278-1E00-D44E-A679-E3213F7F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3193918"/>
            <a:ext cx="11840497" cy="882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173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8871795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Produces a set of nested clusters organized as a hierarchical tree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Can be visualized as a dendrogram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tree like diagram that records the sequences of merges or splits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87268-78EC-AECB-5AF2-47CDD4A9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6000750"/>
            <a:ext cx="17984688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806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Strengths of Hierarchical Clustering</a:t>
            </a:r>
          </a:p>
          <a:p>
            <a:pPr marL="2633663" lvl="2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Do not have to assume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any particular number of clusters</a:t>
            </a:r>
          </a:p>
          <a:p>
            <a:pPr marL="3302001" lvl="3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Any desired number of clusters can be obtained by ‘cutting’ the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dendogram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at the proper level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They may correspond to meaningful taxonomies</a:t>
            </a:r>
          </a:p>
        </p:txBody>
      </p:sp>
    </p:spTree>
    <p:extLst>
      <p:ext uri="{BB962C8B-B14F-4D97-AF65-F5344CB8AC3E}">
        <p14:creationId xmlns:p14="http://schemas.microsoft.com/office/powerpoint/2010/main" val="388564260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Two main types of hierarchical clustering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Agglomerative: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Start with the points as individual clusters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At each step, merge the closest pair of clusters until only one cluster (or k clusters) left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Divisive: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Start with one, all-inclusive cluster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At each step, split a cluster until each cluster contains a point (or there are k clusters)</a:t>
            </a:r>
          </a:p>
        </p:txBody>
      </p:sp>
    </p:spTree>
    <p:extLst>
      <p:ext uri="{BB962C8B-B14F-4D97-AF65-F5344CB8AC3E}">
        <p14:creationId xmlns:p14="http://schemas.microsoft.com/office/powerpoint/2010/main" val="35801700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More popular hierarchical clustering technique</a:t>
            </a:r>
          </a:p>
          <a:p>
            <a:pPr marL="1430338" indent="-571500" algn="just">
              <a:spcBef>
                <a:spcPts val="1800"/>
              </a:spcBef>
            </a:pPr>
            <a:endParaRPr lang="en-US" sz="4000" b="1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Basic algorithm is straightforward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Compute the proximity matrix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Let each data point be a cluster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+mj-lt"/>
              </a:rPr>
              <a:t>Repeat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                Merge the two closest clusters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                Update the proximity matrix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Until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only a single cluster remains</a:t>
            </a:r>
          </a:p>
          <a:p>
            <a:pPr marL="2225676" lvl="1" indent="-742950" algn="just">
              <a:spcBef>
                <a:spcPts val="1800"/>
              </a:spcBef>
              <a:buFont typeface="+mj-lt"/>
              <a:buAutoNum type="arabicPeriod"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601788" indent="-74295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Key operation is the computation of the proximity of two clusters:</a:t>
            </a:r>
          </a:p>
          <a:p>
            <a:pPr marL="2225676" lvl="1" indent="-74295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Different approaches to defining the distance between clusters distinguish the different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DFDE9-F706-C8C1-0907-C487523A963F}"/>
              </a:ext>
            </a:extLst>
          </p:cNvPr>
          <p:cNvSpPr txBox="1"/>
          <p:nvPr/>
        </p:nvSpPr>
        <p:spPr>
          <a:xfrm>
            <a:off x="22098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Agglomerative Hierarchical Clustering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30736604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Cluster similarity: Min or Single Link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Similarity of two clusters is based on the two most similar (closest) points in the different clusters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Determined by one pair of points, i.e., by one link in the proximity graph.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Strength: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Can handle non-elliptical shapes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Limitation: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Sensitive to noise and outliers</a:t>
            </a:r>
          </a:p>
          <a:p>
            <a:pPr marL="2633663" lvl="2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DFDE9-F706-C8C1-0907-C487523A963F}"/>
              </a:ext>
            </a:extLst>
          </p:cNvPr>
          <p:cNvSpPr txBox="1"/>
          <p:nvPr/>
        </p:nvSpPr>
        <p:spPr>
          <a:xfrm>
            <a:off x="22098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How to define inter-cluster similarity</a:t>
            </a:r>
            <a:endParaRPr lang="en-ID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343C5-F054-963B-2036-AC7F9511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333" y="7510462"/>
            <a:ext cx="10715625" cy="6010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62EBE-6293-8638-3D7B-66C1A8FE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61" y="7790058"/>
            <a:ext cx="11804139" cy="54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54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Clustering Analysis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Centroid Based Clustering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Density Based Clustering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Hierarchical Clustering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Cluster similarity: Max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Similarity of two clusters is based on the two least similar (most distant) points in the different clusters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Determined by all pairs of points in the two clusters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Strength: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Less susceptible to noise and outliers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Limitation: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Tends to break large clusters and Biased towards globular clusters</a:t>
            </a:r>
          </a:p>
          <a:p>
            <a:pPr marL="2054226" lvl="1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DFDE9-F706-C8C1-0907-C487523A963F}"/>
              </a:ext>
            </a:extLst>
          </p:cNvPr>
          <p:cNvSpPr txBox="1"/>
          <p:nvPr/>
        </p:nvSpPr>
        <p:spPr>
          <a:xfrm>
            <a:off x="22098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How to define inter-cluster similarity</a:t>
            </a:r>
            <a:endParaRPr lang="en-ID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29F90-5321-645F-E553-D57DA181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58" y="7381874"/>
            <a:ext cx="10744200" cy="6334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5DD2EC-0E64-0DB3-95E6-323D4914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1" y="7941867"/>
            <a:ext cx="11763668" cy="50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2309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Hierarchical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Cluster similarity: Group Average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Proximity of two clusters is the average of pairwise proximity between points in the two clusters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Need to use average connectivity for scalability since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totalproximity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favors large clusters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Strength: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Less susceptible to noise and outliers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Limitation: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Biased towards globular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DFDE9-F706-C8C1-0907-C487523A963F}"/>
              </a:ext>
            </a:extLst>
          </p:cNvPr>
          <p:cNvSpPr txBox="1"/>
          <p:nvPr/>
        </p:nvSpPr>
        <p:spPr>
          <a:xfrm>
            <a:off x="22098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How to define inter-cluster similarity</a:t>
            </a:r>
            <a:endParaRPr lang="en-ID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23062-3215-DF0C-8A9C-77CBD5C8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958" y="7262812"/>
            <a:ext cx="10287000" cy="6124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248D5-F364-4C4A-71AD-2159565D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843" y="8312544"/>
            <a:ext cx="11059315" cy="48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559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342739147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Density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DBSCAN is a density-based algorithm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Density = number of points within a specified radius (Eps)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 point is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core point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if it has more than a specified number of points (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MinPts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within Eps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These are points that are at the interior of a cluster 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border point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has fewer than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MinPts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within Eps, but is in the neighborhood of a core point 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noise point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is any point that is not a core point or a border point. </a:t>
            </a:r>
          </a:p>
        </p:txBody>
      </p:sp>
    </p:spTree>
    <p:extLst>
      <p:ext uri="{BB962C8B-B14F-4D97-AF65-F5344CB8AC3E}">
        <p14:creationId xmlns:p14="http://schemas.microsoft.com/office/powerpoint/2010/main" val="39652452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Density Based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3D31B-9720-D200-E96B-A23C4FA763C8}"/>
              </a:ext>
            </a:extLst>
          </p:cNvPr>
          <p:cNvSpPr txBox="1"/>
          <p:nvPr/>
        </p:nvSpPr>
        <p:spPr>
          <a:xfrm>
            <a:off x="24765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DBSCAN: Core, Border, and Noise Points</a:t>
            </a:r>
            <a:endParaRPr lang="en-ID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AF4E2-1C32-9030-915D-33216B27E6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3482C-CA36-4236-3897-DF1D27D0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3165730"/>
            <a:ext cx="12934950" cy="100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694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Density Based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3D31B-9720-D200-E96B-A23C4FA763C8}"/>
              </a:ext>
            </a:extLst>
          </p:cNvPr>
          <p:cNvSpPr txBox="1"/>
          <p:nvPr/>
        </p:nvSpPr>
        <p:spPr>
          <a:xfrm>
            <a:off x="24765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DBSCAN: Core, Border, and Noise Points</a:t>
            </a:r>
            <a:endParaRPr lang="en-ID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AF4E2-1C32-9030-915D-33216B27E6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A8873-C361-B349-1D66-4F401C33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2847975"/>
            <a:ext cx="16973550" cy="106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677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Density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Strength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DBScan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: 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Resistant to Noise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Can handle clusters of different shapes and sizes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98243-D960-7C75-7528-FAA7E312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5595937"/>
            <a:ext cx="16630650" cy="7453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8AEE8-D3B1-568E-1839-816136AC6667}"/>
              </a:ext>
            </a:extLst>
          </p:cNvPr>
          <p:cNvSpPr txBox="1"/>
          <p:nvPr/>
        </p:nvSpPr>
        <p:spPr>
          <a:xfrm>
            <a:off x="24765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DBSCAN: Core, Border, and Noise Points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22240339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Density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When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DBScan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is not work well: 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Varying densities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High-dimensional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698EB3-36E5-86F1-1148-8045A663D79A}"/>
              </a:ext>
            </a:extLst>
          </p:cNvPr>
          <p:cNvGrpSpPr/>
          <p:nvPr/>
        </p:nvGrpSpPr>
        <p:grpSpPr>
          <a:xfrm>
            <a:off x="9005887" y="4524374"/>
            <a:ext cx="14292263" cy="8676129"/>
            <a:chOff x="7024687" y="4619625"/>
            <a:chExt cx="11077575" cy="67246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2A3836-8547-65B0-31DF-2D4F8E0F3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0237" y="4619625"/>
              <a:ext cx="4772025" cy="6724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D2CD4C-23E5-D828-3741-A9A43D61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4687" y="4640480"/>
              <a:ext cx="6305550" cy="670379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F8E689-76A2-70DE-152C-BD13E2BF87C9}"/>
              </a:ext>
            </a:extLst>
          </p:cNvPr>
          <p:cNvSpPr txBox="1"/>
          <p:nvPr/>
        </p:nvSpPr>
        <p:spPr>
          <a:xfrm>
            <a:off x="24765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DBSCAN: Core, Border, and Noise Points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13790938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Density Based Clustering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Idea is that for points in a cluster, their kth nearest neighbors are at roughly the same distance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Noise points have the kth nearest neighbor at farther distance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So, plot sorted distance of every point to its kth nearest neighbor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D11C8-F0F1-2089-6BCE-40E549C47381}"/>
              </a:ext>
            </a:extLst>
          </p:cNvPr>
          <p:cNvSpPr txBox="1"/>
          <p:nvPr/>
        </p:nvSpPr>
        <p:spPr>
          <a:xfrm>
            <a:off x="2476500" y="1588193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/>
              <a:t>DBSCAN: Determining EPS and </a:t>
            </a:r>
            <a:r>
              <a:rPr lang="en-US" sz="3600" dirty="0" err="1"/>
              <a:t>MinPts</a:t>
            </a:r>
            <a:endParaRPr lang="en-ID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B3781-925C-1338-9512-8D64A3B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962" y="6186487"/>
            <a:ext cx="8948738" cy="66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6174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  <a:r>
              <a:rPr lang="en-US" dirty="0" err="1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You are a data scientist assigned to work on an ecological study about penguins. Your task is to develop a clustering model to categorize penguin species based on various physical characteristics and measurements 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https://www.kaggle.com/datasets/youssefaboelwafa/clustering-penguins-species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. The dataset includes attributes like bill length, bill depth, flipper length, body mass, and perhaps other ecological data.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Train your clustering model on the dataset.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Analyze the clusters formed. </a:t>
            </a:r>
            <a:r>
              <a:rPr lang="en-US" sz="4000">
                <a:solidFill>
                  <a:schemeClr val="tx1"/>
                </a:solidFill>
                <a:latin typeface="+mj-lt"/>
              </a:rPr>
              <a:t>Assess how well the clusters correspond to the different species of penguins and interpret the clustering results.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 fontScale="85000" lnSpcReduction="20000"/>
          </a:bodyPr>
          <a:lstStyle/>
          <a:p>
            <a:pPr marL="1430020" indent="-571500" algn="just"/>
            <a:r>
              <a:rPr lang="en-US" sz="4400">
                <a:latin typeface="+mj-lt"/>
              </a:rPr>
              <a:t>Arroyo, I. (2022, February). Unsupervised Anomaly detection on Spotify data: K-Means vs Local Outlier Factor. Medium. https://towardsdatascience.com/unsupervised-anomaly-detection-on-</a:t>
            </a:r>
            <a:r>
              <a:rPr lang="en-US" sz="4400" dirty="0">
                <a:latin typeface="+mj-lt"/>
              </a:rPr>
              <a:t>spotify-data-k-means-vs-local-outlier-factor-f96ae783d7a7</a:t>
            </a:r>
          </a:p>
          <a:p>
            <a:pPr marL="1430020" indent="-571500" algn="just"/>
            <a:r>
              <a:rPr lang="en-US" sz="4400">
                <a:latin typeface="+mj-lt"/>
                <a:ea typeface="Open Sans"/>
                <a:cs typeface="Open Sans"/>
              </a:rPr>
              <a:t>Banerji, A. (2023). K-Mean: Getting the Optimal Number of Clusters. Analytics Vidhya. </a:t>
            </a:r>
            <a:r>
              <a:rPr lang="en-US" sz="4400" dirty="0">
                <a:latin typeface="+mj-lt"/>
                <a:ea typeface="Open Sans"/>
                <a:cs typeface="Open Sans"/>
              </a:rPr>
              <a:t>https://www.analyticsvidhya.com/blog/2021/05/k-mean-getting-the-optimal-number-of-clusters/</a:t>
            </a:r>
            <a:endParaRPr lang="en-US" dirty="0"/>
          </a:p>
          <a:p>
            <a:pPr marL="1430020" indent="-571500" algn="just"/>
            <a:r>
              <a:rPr lang="en-US" sz="4400">
                <a:latin typeface="+mj-lt"/>
                <a:ea typeface="Open Sans"/>
                <a:cs typeface="Open Sans"/>
              </a:rPr>
              <a:t>James, G., Witten, D., Hastie, T., </a:t>
            </a:r>
            <a:r>
              <a:rPr lang="en-US" sz="4400" err="1">
                <a:latin typeface="+mj-lt"/>
                <a:ea typeface="Open Sans"/>
                <a:cs typeface="Open Sans"/>
              </a:rPr>
              <a:t>Tibshirani</a:t>
            </a:r>
            <a:r>
              <a:rPr lang="en-US" sz="4400">
                <a:latin typeface="+mj-lt"/>
                <a:ea typeface="Open Sans"/>
                <a:cs typeface="Open Sans"/>
              </a:rPr>
              <a:t>, R., &amp; Taylor, J. E. (2023). An introduction to statistical learning: With applications in Python. Springer.</a:t>
            </a:r>
            <a:endParaRPr lang="en-US"/>
          </a:p>
          <a:p>
            <a:pPr marL="1430020" indent="-571500" algn="just"/>
            <a:r>
              <a:rPr lang="en-US" sz="4400">
                <a:latin typeface="+mj-lt"/>
                <a:ea typeface="Open Sans"/>
                <a:cs typeface="Open Sans"/>
              </a:rPr>
              <a:t>Saji, B. (2023). Elbow Method for Finding the Optimal Number of Clusters in K-Means. Analytics Vidhya. https://www.analyticsvidhya.com/blog/2021/01/in-depth-intuition-of-k-means-clustering-</a:t>
            </a:r>
            <a:r>
              <a:rPr lang="en-US" sz="4400" dirty="0">
                <a:latin typeface="+mj-lt"/>
                <a:ea typeface="Open Sans"/>
                <a:cs typeface="Open Sans"/>
              </a:rPr>
              <a:t>algorithm-in-machine-learning/</a:t>
            </a:r>
            <a:endParaRPr lang="en-US" dirty="0"/>
          </a:p>
          <a:p>
            <a:pPr marL="1430020" indent="-571500" algn="just"/>
            <a:r>
              <a:rPr lang="en-US" sz="4400">
                <a:latin typeface="+mj-lt"/>
                <a:ea typeface="Open Sans"/>
                <a:cs typeface="Open Sans"/>
              </a:rPr>
              <a:t>Tan, P.-N., Steinbach, M., </a:t>
            </a:r>
            <a:r>
              <a:rPr lang="en-US" sz="4400" err="1">
                <a:latin typeface="+mj-lt"/>
                <a:ea typeface="Open Sans"/>
                <a:cs typeface="Open Sans"/>
              </a:rPr>
              <a:t>Karpatne</a:t>
            </a:r>
            <a:r>
              <a:rPr lang="en-US" sz="4400">
                <a:latin typeface="+mj-lt"/>
                <a:ea typeface="Open Sans"/>
                <a:cs typeface="Open Sans"/>
              </a:rPr>
              <a:t>, A., &amp; Kumar, V. (2019). Introduction to data mining (Second edition). Pearson.</a:t>
            </a:r>
            <a:endParaRPr lang="en-US"/>
          </a:p>
          <a:p>
            <a:pPr marL="1430020" indent="-571500" algn="just"/>
            <a:r>
              <a:rPr lang="en-US" sz="4400">
                <a:latin typeface="+mj-lt"/>
                <a:ea typeface="Open Sans"/>
                <a:cs typeface="Open Sans"/>
              </a:rPr>
              <a:t>Whang, J., &amp; Dhillon, I. (2016). Overlapping Community Detection in Massive Social Networks. Center for Big Data Analytics. https://bigdata.oden.utexas.edu/project/graph-clustering/</a:t>
            </a:r>
            <a:endParaRPr lang="en-US"/>
          </a:p>
          <a:p>
            <a:pPr marL="1430020" indent="-571500" algn="just"/>
            <a:r>
              <a:rPr lang="en-US" sz="4400">
                <a:latin typeface="+mj-lt"/>
                <a:ea typeface="Open Sans"/>
                <a:cs typeface="Open Sans"/>
              </a:rPr>
              <a:t>Xu, D., &amp; Tian, Y. (2015). A Comprehensive Survey of Clustering Algorithms. Annals of Data Science, 2(2), 165–193. https://doi.org/10.1007/s40745-015-0040-1</a:t>
            </a:r>
            <a:endParaRPr lang="en-US"/>
          </a:p>
          <a:p>
            <a:pPr marL="1430020" indent="-571500" algn="just"/>
            <a:endParaRPr lang="en-US" sz="4400" dirty="0">
              <a:latin typeface="Open Sans"/>
              <a:ea typeface="Open Sans"/>
              <a:cs typeface="Open Sans"/>
            </a:endParaRPr>
          </a:p>
          <a:p>
            <a:pPr marL="1430020" indent="-571500" algn="just"/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Finding groups of objects such that the objects in a group will be similar (or related) to one another and different from (or unrelated to) the objects in other groups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99633-B041-D8EC-4837-816F5910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2" y="4419471"/>
            <a:ext cx="17445038" cy="87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Application of clustering analysis:</a:t>
            </a:r>
          </a:p>
          <a:p>
            <a:pPr marL="2054226" lvl="1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Customer Segmentation: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Clustering is widely used in marketing to group customers based on their purchasing behavior, demographics, or preferences. This helps companies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personalize their marketing strategies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target specific customer segments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more effectively.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491B3E-5E50-AC6F-DFD9-01D7EAC8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5894074"/>
            <a:ext cx="16338550" cy="767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7168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Application of clustering analysis:</a:t>
            </a:r>
          </a:p>
          <a:p>
            <a:pPr marL="2054226" lvl="1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Anomaly Detection: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Clustering techniques can be used to </a:t>
            </a:r>
            <a:r>
              <a:rPr lang="en-US" sz="4000" dirty="0">
                <a:solidFill>
                  <a:srgbClr val="FF0000"/>
                </a:solidFill>
                <a:latin typeface="+mj-lt"/>
              </a:rPr>
              <a:t>identify outliers or anomalies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in datasets. This is applicable in fraud detection, network intrusion detection, identifying defective products in manufacturing, or monitoring system performance.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7BE221-C0C8-82BA-863F-761F7F795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646" y="5814266"/>
            <a:ext cx="6319942" cy="79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411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Application of clustering analysis:</a:t>
            </a:r>
          </a:p>
          <a:p>
            <a:pPr marL="2054226" lvl="1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Social Network Analysis: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Clustering algorithms can identify communities or groups within social networks based on user interactions or similarities. This helps in understanding network structures, influence analysis, targeted advertising, and recommendation systems.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1E1DAA3-2FED-6052-5AF7-4FA478B9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0" y="6858000"/>
            <a:ext cx="7753350" cy="522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256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Notion of a Cluster can be Ambiguous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717CE-9B00-C14D-0DC2-FCAF0024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4" y="3700462"/>
            <a:ext cx="14449425" cy="92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03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3892</TotalTime>
  <Words>1701</Words>
  <Application>Microsoft Office PowerPoint</Application>
  <PresentationFormat>Custom</PresentationFormat>
  <Paragraphs>196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Open Sans Semibold</vt:lpstr>
      <vt:lpstr>Arial</vt:lpstr>
      <vt:lpstr>Open Sans ExtraBold</vt:lpstr>
      <vt:lpstr>Open Sans Light</vt:lpstr>
      <vt:lpstr>OCRB</vt:lpstr>
      <vt:lpstr>Open Sans</vt:lpstr>
      <vt:lpstr>21_BasicWhite</vt:lpstr>
      <vt:lpstr>Clustering</vt:lpstr>
      <vt:lpstr>Learning Outcome</vt:lpstr>
      <vt:lpstr>Outline</vt:lpstr>
      <vt:lpstr>Clustering ANalysis</vt:lpstr>
      <vt:lpstr>Clustering Analysis</vt:lpstr>
      <vt:lpstr>Clustering Analysis</vt:lpstr>
      <vt:lpstr>Clustering Analysis</vt:lpstr>
      <vt:lpstr>Clustering Analysis</vt:lpstr>
      <vt:lpstr>Clustering Analysis</vt:lpstr>
      <vt:lpstr>Clustering Analysis</vt:lpstr>
      <vt:lpstr>Clustering Analysis</vt:lpstr>
      <vt:lpstr>Clustering Analysis</vt:lpstr>
      <vt:lpstr>Clustering Analysis</vt:lpstr>
      <vt:lpstr>Clustering Analysis</vt:lpstr>
      <vt:lpstr>Centroid Based Clustering</vt:lpstr>
      <vt:lpstr>Centroid Based Clustering</vt:lpstr>
      <vt:lpstr>Centroid Based Clustering</vt:lpstr>
      <vt:lpstr>Centroid Based Clustering</vt:lpstr>
      <vt:lpstr>Centroid Based Clustering</vt:lpstr>
      <vt:lpstr>Centroid Based Clustering</vt:lpstr>
      <vt:lpstr>Centroid Based Clustering</vt:lpstr>
      <vt:lpstr>Centroid Based Clustering</vt:lpstr>
      <vt:lpstr>Centroid Based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Density Based Clustering</vt:lpstr>
      <vt:lpstr>Density Based Clustering</vt:lpstr>
      <vt:lpstr>Density Based Clustering</vt:lpstr>
      <vt:lpstr>Density Based Clustering</vt:lpstr>
      <vt:lpstr>Density Based Clustering</vt:lpstr>
      <vt:lpstr>Density Based Clustering</vt:lpstr>
      <vt:lpstr>Density Based Clustering</vt:lpstr>
      <vt:lpstr>Exercise</vt:lpstr>
      <vt:lpstr>Exercise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160</cp:revision>
  <dcterms:created xsi:type="dcterms:W3CDTF">2023-10-15T02:42:15Z</dcterms:created>
  <dcterms:modified xsi:type="dcterms:W3CDTF">2023-12-15T08:03:44Z</dcterms:modified>
</cp:coreProperties>
</file>